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6" r:id="rId8"/>
    <p:sldId id="267" r:id="rId9"/>
    <p:sldId id="268" r:id="rId10"/>
    <p:sldId id="260" r:id="rId11"/>
    <p:sldId id="261" r:id="rId12"/>
    <p:sldId id="262" r:id="rId13"/>
    <p:sldId id="263"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0CCF03-AAAB-4503-90C9-61046F1C8A45}"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132876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CCF03-AAAB-4503-90C9-61046F1C8A45}"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369522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CCF03-AAAB-4503-90C9-61046F1C8A45}"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161815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CCF03-AAAB-4503-90C9-61046F1C8A45}"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94819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CCF03-AAAB-4503-90C9-61046F1C8A45}"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300790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0CCF03-AAAB-4503-90C9-61046F1C8A45}"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376028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0CCF03-AAAB-4503-90C9-61046F1C8A45}" type="datetimeFigureOut">
              <a:rPr lang="en-GB" smtClean="0"/>
              <a:t>14/11/2019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219193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0CCF03-AAAB-4503-90C9-61046F1C8A45}" type="datetimeFigureOut">
              <a:rPr lang="en-GB" smtClean="0"/>
              <a:t>14/11/2019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207399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CCF03-AAAB-4503-90C9-61046F1C8A45}" type="datetimeFigureOut">
              <a:rPr lang="en-GB" smtClean="0"/>
              <a:t>14/11/2019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417012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CCF03-AAAB-4503-90C9-61046F1C8A45}"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397622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CCF03-AAAB-4503-90C9-61046F1C8A45}"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E3D65-1099-45DA-85E8-94F77CDC547A}" type="slidenum">
              <a:rPr lang="en-GB" smtClean="0"/>
              <a:t>‹#›</a:t>
            </a:fld>
            <a:endParaRPr lang="en-GB"/>
          </a:p>
        </p:txBody>
      </p:sp>
    </p:spTree>
    <p:extLst>
      <p:ext uri="{BB962C8B-B14F-4D97-AF65-F5344CB8AC3E}">
        <p14:creationId xmlns:p14="http://schemas.microsoft.com/office/powerpoint/2010/main" val="390507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CCF03-AAAB-4503-90C9-61046F1C8A45}" type="datetimeFigureOut">
              <a:rPr lang="en-GB" smtClean="0"/>
              <a:t>14/11/2019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E3D65-1099-45DA-85E8-94F77CDC547A}" type="slidenum">
              <a:rPr lang="en-GB" smtClean="0"/>
              <a:t>‹#›</a:t>
            </a:fld>
            <a:endParaRPr lang="en-GB"/>
          </a:p>
        </p:txBody>
      </p:sp>
    </p:spTree>
    <p:extLst>
      <p:ext uri="{BB962C8B-B14F-4D97-AF65-F5344CB8AC3E}">
        <p14:creationId xmlns:p14="http://schemas.microsoft.com/office/powerpoint/2010/main" val="217793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ctgames.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GB" dirty="0" smtClean="0"/>
              <a:t>Tips for Reading with Children</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12776"/>
            <a:ext cx="4585692" cy="534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897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 children get older</a:t>
            </a:r>
            <a:endParaRPr lang="en-GB" dirty="0"/>
          </a:p>
        </p:txBody>
      </p:sp>
      <p:sp>
        <p:nvSpPr>
          <p:cNvPr id="3" name="Content Placeholder 2"/>
          <p:cNvSpPr>
            <a:spLocks noGrp="1"/>
          </p:cNvSpPr>
          <p:nvPr>
            <p:ph idx="1"/>
          </p:nvPr>
        </p:nvSpPr>
        <p:spPr/>
        <p:txBody>
          <a:bodyPr/>
          <a:lstStyle/>
          <a:p>
            <a:pPr marL="0" indent="0">
              <a:buNone/>
            </a:pPr>
            <a:r>
              <a:rPr lang="en-GB" dirty="0" smtClean="0"/>
              <a:t>Even children aged 7-11 like to be read to! </a:t>
            </a:r>
          </a:p>
          <a:p>
            <a:pPr marL="0" indent="0">
              <a:buNone/>
            </a:pPr>
            <a:endParaRPr lang="en-GB" dirty="0"/>
          </a:p>
          <a:p>
            <a:pPr marL="0" indent="0">
              <a:buNone/>
            </a:pPr>
            <a:r>
              <a:rPr lang="en-GB" dirty="0" smtClean="0"/>
              <a:t>Read a story to your children that may be challenging for them to read but makes story-time more enjoyable.</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7" y="3888942"/>
            <a:ext cx="3394516" cy="296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368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Encourage Prediction</a:t>
            </a:r>
            <a:endParaRPr lang="en-GB" dirty="0"/>
          </a:p>
        </p:txBody>
      </p:sp>
      <p:sp>
        <p:nvSpPr>
          <p:cNvPr id="3" name="Content Placeholder 2"/>
          <p:cNvSpPr>
            <a:spLocks noGrp="1"/>
          </p:cNvSpPr>
          <p:nvPr>
            <p:ph idx="1"/>
          </p:nvPr>
        </p:nvSpPr>
        <p:spPr/>
        <p:txBody>
          <a:bodyPr/>
          <a:lstStyle/>
          <a:p>
            <a:pPr marL="0" indent="0">
              <a:buNone/>
            </a:pPr>
            <a:r>
              <a:rPr lang="en-GB" dirty="0" smtClean="0"/>
              <a:t>Always ask your children questions:</a:t>
            </a:r>
          </a:p>
          <a:p>
            <a:pPr marL="0" indent="0">
              <a:buNone/>
            </a:pPr>
            <a:endParaRPr lang="en-GB" dirty="0"/>
          </a:p>
          <a:p>
            <a:pPr marL="0" indent="0">
              <a:buNone/>
            </a:pPr>
            <a:r>
              <a:rPr lang="en-GB" i="1" dirty="0" smtClean="0">
                <a:effectLst/>
              </a:rPr>
              <a:t>I wonder if … will happen?</a:t>
            </a:r>
          </a:p>
          <a:p>
            <a:pPr marL="0" indent="0">
              <a:buNone/>
            </a:pPr>
            <a:r>
              <a:rPr lang="en-GB" i="1" dirty="0" smtClean="0">
                <a:effectLst/>
              </a:rPr>
              <a:t>Who do you think will…?</a:t>
            </a:r>
            <a:r>
              <a:rPr lang="en-GB" dirty="0" smtClean="0">
                <a:effectLst/>
              </a:rPr>
              <a:t> </a:t>
            </a:r>
            <a:endParaRPr lang="en-GB"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429000"/>
            <a:ext cx="38100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640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Choice</a:t>
            </a:r>
            <a:endParaRPr lang="en-GB" dirty="0"/>
          </a:p>
        </p:txBody>
      </p:sp>
      <p:sp>
        <p:nvSpPr>
          <p:cNvPr id="3" name="Content Placeholder 2"/>
          <p:cNvSpPr>
            <a:spLocks noGrp="1"/>
          </p:cNvSpPr>
          <p:nvPr>
            <p:ph idx="1"/>
          </p:nvPr>
        </p:nvSpPr>
        <p:spPr/>
        <p:txBody>
          <a:bodyPr/>
          <a:lstStyle/>
          <a:p>
            <a:pPr marL="0" indent="0">
              <a:buNone/>
            </a:pPr>
            <a:r>
              <a:rPr lang="en-GB" dirty="0" smtClean="0">
                <a:effectLst/>
              </a:rPr>
              <a:t>It’s really important to value your child’s choices even when a book looks too easy or too difficult. Children can read books that appear to be too difficult (especially if it is a topic that interests them) but you’ll need to guide them through, tricky words pictures, ideas or even the layout of an information book.</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581128"/>
            <a:ext cx="142875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154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Resilience</a:t>
            </a:r>
            <a:endParaRPr lang="en-GB" dirty="0"/>
          </a:p>
        </p:txBody>
      </p:sp>
      <p:sp>
        <p:nvSpPr>
          <p:cNvPr id="3" name="Content Placeholder 2"/>
          <p:cNvSpPr>
            <a:spLocks noGrp="1"/>
          </p:cNvSpPr>
          <p:nvPr>
            <p:ph idx="1"/>
          </p:nvPr>
        </p:nvSpPr>
        <p:spPr/>
        <p:txBody>
          <a:bodyPr/>
          <a:lstStyle/>
          <a:p>
            <a:pPr marL="0" indent="0">
              <a:buNone/>
            </a:pPr>
            <a:r>
              <a:rPr lang="en-GB" dirty="0" smtClean="0">
                <a:effectLst/>
              </a:rPr>
              <a:t>As children read more challenging books be aware that there might be times when they </a:t>
            </a:r>
            <a:r>
              <a:rPr lang="en-GB" dirty="0" smtClean="0"/>
              <a:t>struggle and seem reluctant</a:t>
            </a:r>
            <a:r>
              <a:rPr lang="en-GB" dirty="0" smtClean="0">
                <a:effectLst/>
              </a:rPr>
              <a:t>– so help them through those patches by reading a bit with them to get them started or hooked into the next chapter. Always balance this with sensitivity and valuing their choice – it’s got to be fun!</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026924"/>
            <a:ext cx="5539263" cy="1769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62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Read! Read!</a:t>
            </a:r>
            <a:endParaRPr lang="en-GB" dirty="0"/>
          </a:p>
        </p:txBody>
      </p:sp>
      <p:sp>
        <p:nvSpPr>
          <p:cNvPr id="3" name="Content Placeholder 2"/>
          <p:cNvSpPr>
            <a:spLocks noGrp="1"/>
          </p:cNvSpPr>
          <p:nvPr>
            <p:ph idx="1"/>
          </p:nvPr>
        </p:nvSpPr>
        <p:spPr/>
        <p:txBody>
          <a:bodyPr/>
          <a:lstStyle/>
          <a:p>
            <a:pPr marL="0" indent="0">
              <a:buNone/>
            </a:pPr>
            <a:r>
              <a:rPr lang="en-GB" dirty="0" smtClean="0">
                <a:effectLst/>
              </a:rPr>
              <a:t>It’s really important to read as much as possible with your child. Read the books that come home from school, borrow library books, buy books and magazines. Read signs and notices, and find interesting websites to read. And keep reading together at bedtime too!</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05" y="4629150"/>
            <a:ext cx="303847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4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Routines</a:t>
            </a:r>
            <a:endParaRPr lang="en-GB" dirty="0"/>
          </a:p>
        </p:txBody>
      </p:sp>
      <p:sp>
        <p:nvSpPr>
          <p:cNvPr id="3" name="Content Placeholder 2"/>
          <p:cNvSpPr>
            <a:spLocks noGrp="1"/>
          </p:cNvSpPr>
          <p:nvPr>
            <p:ph idx="1"/>
          </p:nvPr>
        </p:nvSpPr>
        <p:spPr/>
        <p:txBody>
          <a:bodyPr/>
          <a:lstStyle/>
          <a:p>
            <a:r>
              <a:rPr lang="en-GB" dirty="0" smtClean="0"/>
              <a:t>Mon – paired reading</a:t>
            </a:r>
          </a:p>
          <a:p>
            <a:r>
              <a:rPr lang="en-GB" dirty="0" smtClean="0"/>
              <a:t>Tues- Fri Guided reading, spelling and handwriting activities.</a:t>
            </a:r>
          </a:p>
          <a:p>
            <a:r>
              <a:rPr lang="en-GB" dirty="0" err="1" smtClean="0"/>
              <a:t>Chn</a:t>
            </a:r>
            <a:r>
              <a:rPr lang="en-GB" dirty="0" smtClean="0"/>
              <a:t> are  grouped accordingly.</a:t>
            </a:r>
          </a:p>
          <a:p>
            <a:r>
              <a:rPr lang="en-GB" dirty="0" smtClean="0"/>
              <a:t>Grammar – is taught every Mon ( as a discrete lesson) and daily as part of a Literacy session.</a:t>
            </a:r>
          </a:p>
          <a:p>
            <a:r>
              <a:rPr lang="en-GB" dirty="0" smtClean="0"/>
              <a:t> A green dot in  English books represents a Grammar session!</a:t>
            </a:r>
            <a:endParaRPr lang="en-GB" dirty="0"/>
          </a:p>
        </p:txBody>
      </p:sp>
    </p:spTree>
    <p:extLst>
      <p:ext uri="{BB962C8B-B14F-4D97-AF65-F5344CB8AC3E}">
        <p14:creationId xmlns:p14="http://schemas.microsoft.com/office/powerpoint/2010/main" val="97792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a:t>
            </a:r>
            <a:endParaRPr lang="en-GB" dirty="0"/>
          </a:p>
        </p:txBody>
      </p:sp>
      <p:sp>
        <p:nvSpPr>
          <p:cNvPr id="3" name="Content Placeholder 2"/>
          <p:cNvSpPr>
            <a:spLocks noGrp="1"/>
          </p:cNvSpPr>
          <p:nvPr>
            <p:ph idx="1"/>
          </p:nvPr>
        </p:nvSpPr>
        <p:spPr/>
        <p:txBody>
          <a:bodyPr/>
          <a:lstStyle/>
          <a:p>
            <a:pPr marL="457200" lvl="1" indent="0">
              <a:buNone/>
            </a:pPr>
            <a:r>
              <a:rPr lang="en-GB" sz="2400" dirty="0" smtClean="0"/>
              <a:t>Weekly spellings given.</a:t>
            </a:r>
          </a:p>
          <a:p>
            <a:pPr marL="457200" lvl="1" indent="0">
              <a:buNone/>
            </a:pPr>
            <a:endParaRPr lang="en-GB" sz="2400" dirty="0"/>
          </a:p>
          <a:p>
            <a:pPr marL="457200" lvl="1" indent="0">
              <a:buNone/>
            </a:pPr>
            <a:r>
              <a:rPr lang="en-GB" sz="2400" dirty="0" smtClean="0"/>
              <a:t>Informal spelling test on a Fri am.</a:t>
            </a:r>
          </a:p>
          <a:p>
            <a:pPr marL="457200" lvl="1" indent="0">
              <a:buNone/>
            </a:pPr>
            <a:endParaRPr lang="en-GB" sz="2400" dirty="0"/>
          </a:p>
          <a:p>
            <a:pPr marL="457200" lvl="1" indent="0">
              <a:buNone/>
            </a:pPr>
            <a:r>
              <a:rPr lang="en-GB" sz="2400" dirty="0" err="1" smtClean="0"/>
              <a:t>Chn</a:t>
            </a:r>
            <a:r>
              <a:rPr lang="en-GB" sz="2400" dirty="0" smtClean="0"/>
              <a:t> are expected to apply spellings given into their writing.</a:t>
            </a:r>
          </a:p>
          <a:p>
            <a:pPr marL="457200" lvl="1" indent="0">
              <a:buNone/>
            </a:pPr>
            <a:endParaRPr lang="en-GB" sz="2400" dirty="0"/>
          </a:p>
          <a:p>
            <a:pPr marL="457200" lvl="1" indent="0">
              <a:buNone/>
            </a:pPr>
            <a:r>
              <a:rPr lang="en-GB" sz="2400" dirty="0" smtClean="0"/>
              <a:t>Scaffolds – dictionaries and lists of key words for </a:t>
            </a:r>
            <a:r>
              <a:rPr lang="en-GB" sz="2400" dirty="0" err="1" smtClean="0"/>
              <a:t>chn</a:t>
            </a:r>
            <a:r>
              <a:rPr lang="en-GB" sz="2400" dirty="0" smtClean="0"/>
              <a:t> to self correct.</a:t>
            </a:r>
          </a:p>
          <a:p>
            <a:pPr marL="457200" lvl="1" indent="0">
              <a:buNone/>
            </a:pPr>
            <a:endParaRPr lang="en-GB" sz="2400" dirty="0"/>
          </a:p>
          <a:p>
            <a:pPr marL="457200" lvl="1" indent="0">
              <a:buNone/>
            </a:pPr>
            <a:r>
              <a:rPr lang="en-GB" sz="2400" dirty="0" smtClean="0"/>
              <a:t>Spelling errors are marked with </a:t>
            </a:r>
            <a:r>
              <a:rPr lang="en-GB" sz="2400" dirty="0" err="1" smtClean="0"/>
              <a:t>sp</a:t>
            </a:r>
            <a:r>
              <a:rPr lang="en-GB" sz="2400" dirty="0" smtClean="0"/>
              <a:t> and a wiggly line.</a:t>
            </a:r>
          </a:p>
          <a:p>
            <a:pPr marL="457200" lvl="1" indent="0">
              <a:buNone/>
            </a:pPr>
            <a:endParaRPr lang="en-GB" dirty="0"/>
          </a:p>
        </p:txBody>
      </p:sp>
    </p:spTree>
    <p:extLst>
      <p:ext uri="{BB962C8B-B14F-4D97-AF65-F5344CB8AC3E}">
        <p14:creationId xmlns:p14="http://schemas.microsoft.com/office/powerpoint/2010/main" val="64893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continued..</a:t>
            </a:r>
            <a:endParaRPr lang="en-GB" dirty="0"/>
          </a:p>
        </p:txBody>
      </p:sp>
      <p:sp>
        <p:nvSpPr>
          <p:cNvPr id="3" name="Content Placeholder 2"/>
          <p:cNvSpPr>
            <a:spLocks noGrp="1"/>
          </p:cNvSpPr>
          <p:nvPr>
            <p:ph idx="1"/>
          </p:nvPr>
        </p:nvSpPr>
        <p:spPr/>
        <p:txBody>
          <a:bodyPr/>
          <a:lstStyle/>
          <a:p>
            <a:r>
              <a:rPr lang="en-GB" dirty="0" smtClean="0"/>
              <a:t>We follow the Babcock syllabus</a:t>
            </a:r>
          </a:p>
          <a:p>
            <a:r>
              <a:rPr lang="en-GB" dirty="0" smtClean="0"/>
              <a:t>If </a:t>
            </a:r>
            <a:r>
              <a:rPr lang="en-GB" dirty="0" err="1" smtClean="0"/>
              <a:t>chn</a:t>
            </a:r>
            <a:r>
              <a:rPr lang="en-GB" dirty="0" smtClean="0"/>
              <a:t> are unsure of a word they underline it and are expected to self correct.</a:t>
            </a:r>
          </a:p>
          <a:p>
            <a:r>
              <a:rPr lang="en-GB" dirty="0" smtClean="0"/>
              <a:t>A useful spelling activity where </a:t>
            </a:r>
            <a:r>
              <a:rPr lang="en-GB" dirty="0" err="1" smtClean="0"/>
              <a:t>chn</a:t>
            </a:r>
            <a:r>
              <a:rPr lang="en-GB" dirty="0" smtClean="0"/>
              <a:t> can check spellings independently is……</a:t>
            </a:r>
          </a:p>
          <a:p>
            <a:r>
              <a:rPr lang="en-GB" dirty="0" err="1" smtClean="0"/>
              <a:t>LCWSCh</a:t>
            </a:r>
            <a:r>
              <a:rPr lang="en-GB" dirty="0" smtClean="0"/>
              <a:t> on </a:t>
            </a:r>
            <a:r>
              <a:rPr lang="en-GB" dirty="0" smtClean="0">
                <a:hlinkClick r:id="rId2"/>
              </a:rPr>
              <a:t>www.ictgames.co.uk</a:t>
            </a:r>
            <a:endParaRPr lang="en-GB" dirty="0" smtClean="0"/>
          </a:p>
          <a:p>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04707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Good to Share</a:t>
            </a:r>
            <a:endParaRPr lang="en-GB" dirty="0"/>
          </a:p>
        </p:txBody>
      </p:sp>
      <p:sp>
        <p:nvSpPr>
          <p:cNvPr id="3" name="Content Placeholder 2"/>
          <p:cNvSpPr>
            <a:spLocks noGrp="1"/>
          </p:cNvSpPr>
          <p:nvPr>
            <p:ph idx="1"/>
          </p:nvPr>
        </p:nvSpPr>
        <p:spPr/>
        <p:txBody>
          <a:bodyPr/>
          <a:lstStyle/>
          <a:p>
            <a:pPr marL="0" indent="0">
              <a:buNone/>
            </a:pPr>
            <a:r>
              <a:rPr lang="en-GB" dirty="0" smtClean="0"/>
              <a:t>Share books with your child alongside the school reading book your child brings home.  These could be:</a:t>
            </a:r>
          </a:p>
          <a:p>
            <a:pPr marL="0" indent="0">
              <a:buNone/>
            </a:pPr>
            <a:r>
              <a:rPr lang="en-GB" dirty="0" smtClean="0"/>
              <a:t>Picture books</a:t>
            </a:r>
          </a:p>
          <a:p>
            <a:pPr marL="0" indent="0">
              <a:buNone/>
            </a:pPr>
            <a:r>
              <a:rPr lang="en-GB" dirty="0" smtClean="0"/>
              <a:t>Bedtime stories</a:t>
            </a:r>
          </a:p>
          <a:p>
            <a:pPr marL="0" indent="0">
              <a:buNone/>
            </a:pPr>
            <a:r>
              <a:rPr lang="en-GB" dirty="0" smtClean="0"/>
              <a:t>Information books</a:t>
            </a:r>
          </a:p>
          <a:p>
            <a:pPr marL="0" indent="0">
              <a:buNone/>
            </a:pPr>
            <a:r>
              <a:rPr lang="en-GB" dirty="0" smtClean="0"/>
              <a:t>Comic books</a:t>
            </a:r>
          </a:p>
          <a:p>
            <a:pPr marL="0" indent="0">
              <a:buNone/>
            </a:pPr>
            <a:r>
              <a:rPr lang="en-GB" dirty="0" smtClean="0"/>
              <a:t>Magazines</a:t>
            </a:r>
          </a:p>
          <a:p>
            <a:pPr marL="0" indent="0">
              <a:buNone/>
            </a:pP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980554"/>
            <a:ext cx="2353444" cy="156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221088"/>
            <a:ext cx="1776413" cy="23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4425064"/>
            <a:ext cx="1789301" cy="243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862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Expression</a:t>
            </a:r>
            <a:endParaRPr lang="en-GB" dirty="0"/>
          </a:p>
        </p:txBody>
      </p:sp>
      <p:sp>
        <p:nvSpPr>
          <p:cNvPr id="3" name="Content Placeholder 2"/>
          <p:cNvSpPr>
            <a:spLocks noGrp="1"/>
          </p:cNvSpPr>
          <p:nvPr>
            <p:ph idx="1"/>
          </p:nvPr>
        </p:nvSpPr>
        <p:spPr/>
        <p:txBody>
          <a:bodyPr/>
          <a:lstStyle/>
          <a:p>
            <a:pPr marL="0" indent="0">
              <a:buNone/>
            </a:pPr>
            <a:r>
              <a:rPr lang="en-GB" dirty="0" smtClean="0"/>
              <a:t>Read with expression when reading to your child. </a:t>
            </a:r>
            <a:r>
              <a:rPr lang="en-GB" dirty="0" smtClean="0">
                <a:effectLst/>
              </a:rPr>
              <a:t>Use different voices and vary the volume for effect. </a:t>
            </a:r>
          </a:p>
          <a:p>
            <a:pPr marL="0" indent="0">
              <a:buNone/>
            </a:pPr>
            <a:r>
              <a:rPr lang="en-GB" dirty="0" smtClean="0"/>
              <a:t>Your children will love it! </a:t>
            </a:r>
          </a:p>
          <a:p>
            <a:pPr marL="0" indent="0">
              <a:buNone/>
            </a:pPr>
            <a:r>
              <a:rPr lang="en-GB" dirty="0" smtClean="0"/>
              <a:t>Your children will start to read with expression when they are reading to you. </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753" y="4293096"/>
            <a:ext cx="3482330" cy="286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021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 about it!</a:t>
            </a:r>
            <a:endParaRPr lang="en-GB" dirty="0"/>
          </a:p>
        </p:txBody>
      </p:sp>
      <p:sp>
        <p:nvSpPr>
          <p:cNvPr id="3" name="Content Placeholder 2"/>
          <p:cNvSpPr>
            <a:spLocks noGrp="1"/>
          </p:cNvSpPr>
          <p:nvPr>
            <p:ph idx="1"/>
          </p:nvPr>
        </p:nvSpPr>
        <p:spPr/>
        <p:txBody>
          <a:bodyPr/>
          <a:lstStyle/>
          <a:p>
            <a:pPr marL="0" indent="0">
              <a:buNone/>
            </a:pPr>
            <a:r>
              <a:rPr lang="en-GB" dirty="0" smtClean="0">
                <a:effectLst/>
              </a:rPr>
              <a:t>Before reading a book together, always talk about the title, the pictures and the information on the cover (front and back). </a:t>
            </a:r>
          </a:p>
          <a:p>
            <a:pPr marL="0" indent="0">
              <a:buNone/>
            </a:pPr>
            <a:r>
              <a:rPr lang="en-GB" dirty="0" smtClean="0">
                <a:effectLst/>
              </a:rPr>
              <a:t>If it’s new, ask what your child thinks the book might be about. </a:t>
            </a:r>
          </a:p>
          <a:p>
            <a:pPr marL="0" indent="0">
              <a:buNone/>
            </a:pPr>
            <a:r>
              <a:rPr lang="en-GB" dirty="0" smtClean="0">
                <a:effectLst/>
              </a:rPr>
              <a:t>If it’s an old favourite then talk about the bits you love most! Don’t worry if some books get chosen again and again!</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0570" y="33384328"/>
            <a:ext cx="234579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5301208"/>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437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 4-5</a:t>
            </a:r>
            <a:endParaRPr lang="en-GB" dirty="0"/>
          </a:p>
        </p:txBody>
      </p:sp>
      <p:sp>
        <p:nvSpPr>
          <p:cNvPr id="3" name="Content Placeholder 2"/>
          <p:cNvSpPr>
            <a:spLocks noGrp="1"/>
          </p:cNvSpPr>
          <p:nvPr>
            <p:ph idx="1"/>
          </p:nvPr>
        </p:nvSpPr>
        <p:spPr/>
        <p:txBody>
          <a:bodyPr/>
          <a:lstStyle/>
          <a:p>
            <a:pPr marL="0" indent="0">
              <a:buNone/>
            </a:pPr>
            <a:r>
              <a:rPr lang="en-GB" dirty="0" smtClean="0"/>
              <a:t>Your child will be bring decodable books home from school. These are designed to help your child read independently and help them use their phonic skills.  Be patient and impressed!</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690601"/>
            <a:ext cx="2581430" cy="316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968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 Games</a:t>
            </a:r>
            <a:endParaRPr lang="en-GB" dirty="0"/>
          </a:p>
        </p:txBody>
      </p:sp>
      <p:sp>
        <p:nvSpPr>
          <p:cNvPr id="3" name="Content Placeholder 2"/>
          <p:cNvSpPr>
            <a:spLocks noGrp="1"/>
          </p:cNvSpPr>
          <p:nvPr>
            <p:ph idx="1"/>
          </p:nvPr>
        </p:nvSpPr>
        <p:spPr/>
        <p:txBody>
          <a:bodyPr/>
          <a:lstStyle/>
          <a:p>
            <a:pPr marL="0" indent="0">
              <a:buNone/>
            </a:pPr>
            <a:r>
              <a:rPr lang="en-GB" dirty="0" smtClean="0">
                <a:effectLst/>
              </a:rPr>
              <a:t>After you have read a book, play letter-spotting and word games like these with your child: </a:t>
            </a:r>
          </a:p>
          <a:p>
            <a:pPr marL="0" indent="0">
              <a:buNone/>
            </a:pPr>
            <a:r>
              <a:rPr lang="en-GB" dirty="0" smtClean="0">
                <a:effectLst/>
              </a:rPr>
              <a:t>Can you find Dan’s name on this page? </a:t>
            </a:r>
          </a:p>
          <a:p>
            <a:pPr marL="0" indent="0">
              <a:buNone/>
            </a:pPr>
            <a:r>
              <a:rPr lang="en-GB" dirty="0" smtClean="0">
                <a:effectLst/>
              </a:rPr>
              <a:t>Can you find the word ‘and’ on this page? </a:t>
            </a:r>
          </a:p>
          <a:p>
            <a:pPr marL="0" indent="0">
              <a:buNone/>
            </a:pPr>
            <a:r>
              <a:rPr lang="en-GB" dirty="0" smtClean="0">
                <a:effectLst/>
              </a:rPr>
              <a:t>How many words can you find on this page that begin with ‘t’? </a:t>
            </a:r>
          </a:p>
          <a:p>
            <a:pPr marL="0" indent="0">
              <a:buNone/>
            </a:pPr>
            <a:r>
              <a:rPr lang="en-GB" dirty="0" smtClean="0">
                <a:effectLst/>
              </a:rPr>
              <a:t>Get your child to ask you too!</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580164"/>
            <a:ext cx="3802385" cy="239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35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Sounding out</a:t>
            </a:r>
            <a:endParaRPr lang="en-GB" dirty="0"/>
          </a:p>
        </p:txBody>
      </p:sp>
      <p:sp>
        <p:nvSpPr>
          <p:cNvPr id="3" name="Content Placeholder 2"/>
          <p:cNvSpPr>
            <a:spLocks noGrp="1"/>
          </p:cNvSpPr>
          <p:nvPr>
            <p:ph idx="1"/>
          </p:nvPr>
        </p:nvSpPr>
        <p:spPr/>
        <p:txBody>
          <a:bodyPr/>
          <a:lstStyle/>
          <a:p>
            <a:pPr marL="0" indent="0">
              <a:buNone/>
            </a:pPr>
            <a:r>
              <a:rPr lang="en-GB" dirty="0" smtClean="0">
                <a:effectLst/>
              </a:rPr>
              <a:t>If your child gets stuck on a word, check first if it can be ‘sounded out’ or ‘blended’ by saying the letter sounds individually and putting them together quickly to hear the word. If your child can’t work out the word, then you say it and move on .</a:t>
            </a:r>
            <a:endParaRPr lang="en-GB"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221088"/>
            <a:ext cx="2232248" cy="297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719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Clap and chunk!</a:t>
            </a:r>
            <a:endParaRPr lang="en-GB" dirty="0"/>
          </a:p>
        </p:txBody>
      </p:sp>
      <p:sp>
        <p:nvSpPr>
          <p:cNvPr id="3" name="Content Placeholder 2"/>
          <p:cNvSpPr>
            <a:spLocks noGrp="1"/>
          </p:cNvSpPr>
          <p:nvPr>
            <p:ph idx="1"/>
          </p:nvPr>
        </p:nvSpPr>
        <p:spPr/>
        <p:txBody>
          <a:bodyPr/>
          <a:lstStyle/>
          <a:p>
            <a:pPr marL="0" indent="0">
              <a:buNone/>
            </a:pPr>
            <a:r>
              <a:rPr lang="en-GB" dirty="0" smtClean="0">
                <a:effectLst/>
              </a:rPr>
              <a:t>Clapping out syllables or chunks in words and names can help with reading longer words: </a:t>
            </a:r>
            <a:r>
              <a:rPr lang="en-GB" i="1" dirty="0" smtClean="0">
                <a:effectLst/>
              </a:rPr>
              <a:t>Di-no-</a:t>
            </a:r>
            <a:r>
              <a:rPr lang="en-GB" i="1" dirty="0" err="1" smtClean="0">
                <a:effectLst/>
              </a:rPr>
              <a:t>saur</a:t>
            </a:r>
            <a:r>
              <a:rPr lang="en-GB" i="1" dirty="0" smtClean="0">
                <a:effectLst/>
              </a:rPr>
              <a:t>!</a:t>
            </a:r>
            <a:r>
              <a:rPr lang="en-GB" dirty="0" smtClean="0">
                <a:effectLst/>
              </a:rPr>
              <a:t> </a:t>
            </a:r>
            <a:r>
              <a:rPr lang="en-GB" i="1" dirty="0" smtClean="0">
                <a:effectLst/>
              </a:rPr>
              <a:t>Choc-o-late!</a:t>
            </a:r>
            <a:r>
              <a:rPr lang="en-GB" dirty="0" smtClean="0">
                <a:effectLst/>
              </a:rPr>
              <a:t> </a:t>
            </a:r>
          </a:p>
          <a:p>
            <a:pPr marL="0" indent="0">
              <a:buNone/>
            </a:pPr>
            <a:r>
              <a:rPr lang="en-GB" dirty="0" smtClean="0">
                <a:effectLst/>
              </a:rPr>
              <a:t>Or point out that some words are made up of two words, so </a:t>
            </a:r>
            <a:r>
              <a:rPr lang="en-GB" i="1" dirty="0" smtClean="0">
                <a:effectLst/>
              </a:rPr>
              <a:t>wind</a:t>
            </a:r>
            <a:r>
              <a:rPr lang="en-GB" dirty="0" smtClean="0">
                <a:effectLst/>
              </a:rPr>
              <a:t> and then </a:t>
            </a:r>
            <a:r>
              <a:rPr lang="en-GB" i="1" dirty="0" smtClean="0">
                <a:effectLst/>
              </a:rPr>
              <a:t>mill</a:t>
            </a:r>
            <a:r>
              <a:rPr lang="en-GB" dirty="0" smtClean="0">
                <a:effectLst/>
              </a:rPr>
              <a:t> makes </a:t>
            </a:r>
            <a:r>
              <a:rPr lang="en-GB" i="1" dirty="0" smtClean="0">
                <a:effectLst/>
              </a:rPr>
              <a:t>windmill</a:t>
            </a:r>
            <a:r>
              <a:rPr lang="en-GB" dirty="0" smtClean="0">
                <a:effectLst/>
              </a:rPr>
              <a:t>.</a:t>
            </a:r>
            <a:endParaRPr lang="en-GB"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688338"/>
            <a:ext cx="2969880" cy="216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7049" y="4675049"/>
            <a:ext cx="2787574" cy="216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8718" y="4675049"/>
            <a:ext cx="1817199" cy="206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747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not be afraid!</a:t>
            </a:r>
            <a:endParaRPr lang="en-GB" dirty="0"/>
          </a:p>
        </p:txBody>
      </p:sp>
      <p:sp>
        <p:nvSpPr>
          <p:cNvPr id="3" name="Content Placeholder 2"/>
          <p:cNvSpPr>
            <a:spLocks noGrp="1"/>
          </p:cNvSpPr>
          <p:nvPr>
            <p:ph idx="1"/>
          </p:nvPr>
        </p:nvSpPr>
        <p:spPr/>
        <p:txBody>
          <a:bodyPr/>
          <a:lstStyle/>
          <a:p>
            <a:pPr marL="0" indent="0">
              <a:buNone/>
            </a:pPr>
            <a:r>
              <a:rPr lang="en-GB" dirty="0" smtClean="0">
                <a:effectLst/>
              </a:rPr>
              <a:t>It’s sometimes good to get your child to re-read a sentence or even a page if it has been tricky to work out. This helps with meaning, flow and confidence – and we all still have to do this sometimes!</a:t>
            </a:r>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645024"/>
            <a:ext cx="23812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182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776</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Tips for Reading with Children</vt:lpstr>
      <vt:lpstr>It’s Good to Share</vt:lpstr>
      <vt:lpstr>Expression</vt:lpstr>
      <vt:lpstr>Talk about it!</vt:lpstr>
      <vt:lpstr>Age 4-5</vt:lpstr>
      <vt:lpstr>Letter Games</vt:lpstr>
      <vt:lpstr>Sounding out</vt:lpstr>
      <vt:lpstr>Clap and chunk!</vt:lpstr>
      <vt:lpstr>Do not be afraid!</vt:lpstr>
      <vt:lpstr>As children get older</vt:lpstr>
      <vt:lpstr>Encourage Prediction</vt:lpstr>
      <vt:lpstr>Value Choice</vt:lpstr>
      <vt:lpstr>Resilience</vt:lpstr>
      <vt:lpstr>Read! Read! Read!</vt:lpstr>
      <vt:lpstr>Class Routines</vt:lpstr>
      <vt:lpstr>Spelling</vt:lpstr>
      <vt:lpstr>Spelling continued..</vt:lpstr>
    </vt:vector>
  </TitlesOfParts>
  <Company>BCPS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Reading with Children</dc:title>
  <dc:creator>dwaiters</dc:creator>
  <cp:lastModifiedBy>Liz Hamilton</cp:lastModifiedBy>
  <cp:revision>8</cp:revision>
  <dcterms:created xsi:type="dcterms:W3CDTF">2016-09-22T14:33:52Z</dcterms:created>
  <dcterms:modified xsi:type="dcterms:W3CDTF">2019-11-14T10:20:06Z</dcterms:modified>
</cp:coreProperties>
</file>