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57" r:id="rId3"/>
    <p:sldId id="268"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9" d="100"/>
          <a:sy n="109" d="100"/>
        </p:scale>
        <p:origin x="168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FDACD-E4B5-4A66-8ED9-51831CDBD04A}" type="datetimeFigureOut">
              <a:rPr lang="en-GB" smtClean="0"/>
              <a:t>28/09/2021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5B40B-60C0-496E-BC3D-75130439E028}" type="slidenum">
              <a:rPr lang="en-GB" smtClean="0"/>
              <a:t>‹#›</a:t>
            </a:fld>
            <a:endParaRPr lang="en-GB"/>
          </a:p>
        </p:txBody>
      </p:sp>
    </p:spTree>
    <p:extLst>
      <p:ext uri="{BB962C8B-B14F-4D97-AF65-F5344CB8AC3E}">
        <p14:creationId xmlns:p14="http://schemas.microsoft.com/office/powerpoint/2010/main" val="18167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5B40B-60C0-496E-BC3D-75130439E028}" type="slidenum">
              <a:rPr lang="en-GB" smtClean="0"/>
              <a:t>6</a:t>
            </a:fld>
            <a:endParaRPr lang="en-GB"/>
          </a:p>
        </p:txBody>
      </p:sp>
    </p:spTree>
    <p:extLst>
      <p:ext uri="{BB962C8B-B14F-4D97-AF65-F5344CB8AC3E}">
        <p14:creationId xmlns:p14="http://schemas.microsoft.com/office/powerpoint/2010/main" val="22986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42380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82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192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737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EF7C-A52A-4145-8873-F5B51216E46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349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59512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C8EF7C-A52A-4145-8873-F5B51216E46D}"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186884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C8EF7C-A52A-4145-8873-F5B51216E46D}"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0561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EF7C-A52A-4145-8873-F5B51216E46D}"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902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1568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3854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EF7C-A52A-4145-8873-F5B51216E46D}" type="datetimeFigureOut">
              <a:rPr lang="en-GB" smtClean="0"/>
              <a:t>28/09/2021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7D91-01DF-425E-B76C-6192803C6730}" type="slidenum">
              <a:rPr lang="en-GB" smtClean="0"/>
              <a:t>‹#›</a:t>
            </a:fld>
            <a:endParaRPr lang="en-GB"/>
          </a:p>
        </p:txBody>
      </p:sp>
    </p:spTree>
    <p:extLst>
      <p:ext uri="{BB962C8B-B14F-4D97-AF65-F5344CB8AC3E}">
        <p14:creationId xmlns:p14="http://schemas.microsoft.com/office/powerpoint/2010/main" val="13142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39552" y="-65575"/>
            <a:ext cx="7128792" cy="6945481"/>
          </a:xfrm>
          <a:prstGeom prst="rect">
            <a:avLst/>
          </a:prstGeom>
        </p:spPr>
      </p:pic>
    </p:spTree>
    <p:extLst>
      <p:ext uri="{BB962C8B-B14F-4D97-AF65-F5344CB8AC3E}">
        <p14:creationId xmlns:p14="http://schemas.microsoft.com/office/powerpoint/2010/main" val="102014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Closing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sz="4400" dirty="0">
                <a:solidFill>
                  <a:schemeClr val="bg1"/>
                </a:solidFill>
                <a:latin typeface="Comic Sans MS" panose="030F0702030302020204" pitchFamily="66" charset="0"/>
              </a:rPr>
              <a:t>God of hope, we know that all people are important, because they are loved by you. Show us how to help others to see this too, so that the world can be a fairer place for all your children. Amen.</a:t>
            </a:r>
            <a:endParaRPr lang="en-GB" sz="4400" dirty="0" smtClean="0">
              <a:solidFill>
                <a:schemeClr val="bg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119242" y="5238920"/>
            <a:ext cx="3024758" cy="1609952"/>
          </a:xfrm>
          <a:prstGeom prst="rect">
            <a:avLst/>
          </a:prstGeom>
        </p:spPr>
      </p:pic>
    </p:spTree>
    <p:extLst>
      <p:ext uri="{BB962C8B-B14F-4D97-AF65-F5344CB8AC3E}">
        <p14:creationId xmlns:p14="http://schemas.microsoft.com/office/powerpoint/2010/main" val="3691565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Commissioning</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4800" dirty="0" smtClean="0">
                <a:solidFill>
                  <a:schemeClr val="bg1"/>
                </a:solidFill>
                <a:latin typeface="Comic Sans MS" panose="030F0702030302020204" pitchFamily="66" charset="0"/>
              </a:rPr>
              <a:t>Go </a:t>
            </a:r>
            <a:r>
              <a:rPr lang="en-GB" sz="4800" dirty="0" err="1" smtClean="0">
                <a:solidFill>
                  <a:schemeClr val="bg1"/>
                </a:solidFill>
                <a:latin typeface="Comic Sans MS" panose="030F0702030302020204" pitchFamily="66" charset="0"/>
              </a:rPr>
              <a:t>forth:Tell</a:t>
            </a:r>
            <a:r>
              <a:rPr lang="en-GB" sz="4800" dirty="0" smtClean="0">
                <a:solidFill>
                  <a:schemeClr val="bg1"/>
                </a:solidFill>
                <a:latin typeface="Comic Sans MS" panose="030F0702030302020204" pitchFamily="66" charset="0"/>
              </a:rPr>
              <a:t> </a:t>
            </a:r>
            <a:r>
              <a:rPr lang="en-GB" sz="4800" dirty="0">
                <a:solidFill>
                  <a:schemeClr val="bg1"/>
                </a:solidFill>
                <a:latin typeface="Comic Sans MS" panose="030F0702030302020204" pitchFamily="66" charset="0"/>
              </a:rPr>
              <a:t>the people at home all that </a:t>
            </a:r>
            <a:r>
              <a:rPr lang="en-GB" sz="4800" dirty="0" smtClean="0">
                <a:solidFill>
                  <a:schemeClr val="bg1"/>
                </a:solidFill>
                <a:latin typeface="Comic Sans MS" panose="030F0702030302020204" pitchFamily="66" charset="0"/>
              </a:rPr>
              <a:t>you </a:t>
            </a:r>
            <a:r>
              <a:rPr lang="en-GB" sz="4800" dirty="0">
                <a:solidFill>
                  <a:schemeClr val="bg1"/>
                </a:solidFill>
                <a:latin typeface="Comic Sans MS" panose="030F0702030302020204" pitchFamily="66" charset="0"/>
              </a:rPr>
              <a:t>have heard and thought about today. </a:t>
            </a:r>
            <a:r>
              <a:rPr lang="en-GB" sz="4800" dirty="0" smtClean="0">
                <a:solidFill>
                  <a:schemeClr val="bg1"/>
                </a:solidFill>
                <a:latin typeface="Comic Sans MS" panose="030F0702030302020204" pitchFamily="66" charset="0"/>
              </a:rPr>
              <a:t>Try  </a:t>
            </a:r>
            <a:r>
              <a:rPr lang="en-GB" sz="4800" dirty="0">
                <a:solidFill>
                  <a:schemeClr val="bg1"/>
                </a:solidFill>
                <a:latin typeface="Comic Sans MS" panose="030F0702030302020204" pitchFamily="66" charset="0"/>
              </a:rPr>
              <a:t>to do one thing in the coming week to help others and show that all people are important because they are loved </a:t>
            </a:r>
            <a:endParaRPr lang="en-GB" sz="4800" dirty="0" smtClean="0">
              <a:solidFill>
                <a:schemeClr val="bg1"/>
              </a:solidFill>
              <a:latin typeface="Comic Sans MS" panose="030F0702030302020204" pitchFamily="66" charset="0"/>
            </a:endParaRPr>
          </a:p>
          <a:p>
            <a:pPr marL="0" indent="0">
              <a:buNone/>
            </a:pPr>
            <a:r>
              <a:rPr lang="en-GB" sz="4800" dirty="0" smtClean="0">
                <a:solidFill>
                  <a:schemeClr val="bg1"/>
                </a:solidFill>
                <a:latin typeface="Comic Sans MS" panose="030F0702030302020204" pitchFamily="66" charset="0"/>
              </a:rPr>
              <a:t>by </a:t>
            </a:r>
            <a:r>
              <a:rPr lang="en-GB" sz="4800" dirty="0">
                <a:solidFill>
                  <a:schemeClr val="bg1"/>
                </a:solidFill>
                <a:latin typeface="Comic Sans MS" panose="030F0702030302020204" pitchFamily="66" charset="0"/>
              </a:rPr>
              <a:t>God.</a:t>
            </a:r>
            <a:endParaRPr lang="en-GB" sz="4800" dirty="0" smtClean="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617242" y="4869160"/>
            <a:ext cx="2526758" cy="2034532"/>
          </a:xfrm>
          <a:prstGeom prst="rect">
            <a:avLst/>
          </a:prstGeom>
        </p:spPr>
      </p:pic>
    </p:spTree>
    <p:extLst>
      <p:ext uri="{BB962C8B-B14F-4D97-AF65-F5344CB8AC3E}">
        <p14:creationId xmlns:p14="http://schemas.microsoft.com/office/powerpoint/2010/main" val="71846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GB" dirty="0" smtClean="0">
                <a:solidFill>
                  <a:schemeClr val="bg1"/>
                </a:solidFill>
                <a:latin typeface="Comic Sans MS" panose="030F0702030302020204" pitchFamily="66" charset="0"/>
              </a:rPr>
              <a:t>Twenty-fifth Sunday of Ordinary Time</a:t>
            </a:r>
            <a:br>
              <a:rPr lang="en-GB" dirty="0" smtClean="0">
                <a:solidFill>
                  <a:schemeClr val="bg1"/>
                </a:solidFill>
                <a:latin typeface="Comic Sans MS" panose="030F0702030302020204" pitchFamily="66" charset="0"/>
              </a:rPr>
            </a:b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67544" y="2204864"/>
            <a:ext cx="8229600" cy="4525963"/>
          </a:xfrm>
        </p:spPr>
        <p:txBody>
          <a:bodyPr>
            <a:noAutofit/>
          </a:bodyPr>
          <a:lstStyle/>
          <a:p>
            <a:pPr marL="0" indent="0">
              <a:buNone/>
            </a:pPr>
            <a:r>
              <a:rPr lang="en-GB" sz="4000" dirty="0">
                <a:solidFill>
                  <a:schemeClr val="bg1"/>
                </a:solidFill>
                <a:latin typeface="Comic Sans MS" panose="030F0702030302020204" pitchFamily="66" charset="0"/>
              </a:rPr>
              <a:t>Welcome</a:t>
            </a:r>
            <a:r>
              <a:rPr lang="en-GB" sz="4000" dirty="0" smtClean="0">
                <a:solidFill>
                  <a:schemeClr val="bg1"/>
                </a:solidFill>
                <a:latin typeface="Comic Sans MS" panose="030F0702030302020204" pitchFamily="66" charset="0"/>
              </a:rPr>
              <a:t>: Today </a:t>
            </a:r>
            <a:r>
              <a:rPr lang="en-GB" sz="4000" dirty="0">
                <a:solidFill>
                  <a:schemeClr val="bg1"/>
                </a:solidFill>
                <a:latin typeface="Comic Sans MS" panose="030F0702030302020204" pitchFamily="66" charset="0"/>
              </a:rPr>
              <a:t>we hear how Jesus valued children and thought they were important. Let’s think about how important all children around the world are today. </a:t>
            </a:r>
          </a:p>
        </p:txBody>
      </p:sp>
    </p:spTree>
    <p:extLst>
      <p:ext uri="{BB962C8B-B14F-4D97-AF65-F5344CB8AC3E}">
        <p14:creationId xmlns:p14="http://schemas.microsoft.com/office/powerpoint/2010/main" val="58964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Hymn</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He’s got the Whole world in his hands </a:t>
            </a:r>
          </a:p>
          <a:p>
            <a:pPr marL="0" indent="0">
              <a:buNone/>
            </a:pP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108520" y="0"/>
            <a:ext cx="9252520" cy="6858000"/>
          </a:xfrm>
          <a:prstGeom prst="rect">
            <a:avLst/>
          </a:prstGeom>
        </p:spPr>
      </p:pic>
    </p:spTree>
    <p:extLst>
      <p:ext uri="{BB962C8B-B14F-4D97-AF65-F5344CB8AC3E}">
        <p14:creationId xmlns:p14="http://schemas.microsoft.com/office/powerpoint/2010/main" val="352349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Opening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solidFill>
                  <a:schemeClr val="bg1"/>
                </a:solidFill>
                <a:latin typeface="Comic Sans MS" panose="030F0702030302020204" pitchFamily="66" charset="0"/>
              </a:rPr>
              <a:t>God of love, help us to recognise the importance of all children no matter where in the world they come from. Amen.</a:t>
            </a:r>
          </a:p>
        </p:txBody>
      </p:sp>
      <p:pic>
        <p:nvPicPr>
          <p:cNvPr id="4" name="Picture 3"/>
          <p:cNvPicPr>
            <a:picLocks noChangeAspect="1"/>
          </p:cNvPicPr>
          <p:nvPr/>
        </p:nvPicPr>
        <p:blipFill>
          <a:blip r:embed="rId2"/>
          <a:stretch>
            <a:fillRect/>
          </a:stretch>
        </p:blipFill>
        <p:spPr>
          <a:xfrm>
            <a:off x="4848200" y="4441612"/>
            <a:ext cx="4295800" cy="2416388"/>
          </a:xfrm>
          <a:prstGeom prst="rect">
            <a:avLst/>
          </a:prstGeom>
        </p:spPr>
      </p:pic>
    </p:spTree>
    <p:extLst>
      <p:ext uri="{BB962C8B-B14F-4D97-AF65-F5344CB8AC3E}">
        <p14:creationId xmlns:p14="http://schemas.microsoft.com/office/powerpoint/2010/main" val="302249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Gospel Acclamation</a:t>
            </a:r>
            <a:endParaRPr lang="en-GB"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596188"/>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704856"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243072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Comic Sans MS" panose="030F0702030302020204" pitchFamily="66" charset="0"/>
              </a:rPr>
              <a:t>A reading from the Gospel according to Mark 9: 30-37</a:t>
            </a:r>
            <a:endParaRPr lang="en-GB"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1331640" y="1556792"/>
            <a:ext cx="6768752" cy="5076565"/>
          </a:xfrm>
          <a:prstGeom prst="rect">
            <a:avLst/>
          </a:prstGeom>
        </p:spPr>
      </p:pic>
    </p:spTree>
    <p:extLst>
      <p:ext uri="{BB962C8B-B14F-4D97-AF65-F5344CB8AC3E}">
        <p14:creationId xmlns:p14="http://schemas.microsoft.com/office/powerpoint/2010/main" val="233366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Gospel Acclamation</a:t>
            </a:r>
            <a:endParaRPr lang="en-GB" dirty="0">
              <a:solidFill>
                <a:schemeClr val="bg1"/>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200800" cy="2591479"/>
          </a:xfrm>
          <a:prstGeom prst="rect">
            <a:avLst/>
          </a:prstGeom>
        </p:spPr>
        <p:txBody>
          <a:bodyPr wrap="square">
            <a:spAutoFit/>
          </a:bodyPr>
          <a:lstStyle/>
          <a:p>
            <a:pPr lvl="0">
              <a:spcBef>
                <a:spcPct val="20000"/>
              </a:spcBef>
            </a:pPr>
            <a:r>
              <a:rPr lang="en-GB" sz="2800" dirty="0">
                <a:solidFill>
                  <a:prstClr val="white"/>
                </a:solidFill>
                <a:latin typeface="Palatino Linotype" panose="02040502050505030304" pitchFamily="18" charset="0"/>
              </a:rPr>
              <a:t>Alleluia, Alleluia, Praise the Lord</a:t>
            </a:r>
          </a:p>
          <a:p>
            <a:pPr lvl="0">
              <a:spcBef>
                <a:spcPct val="20000"/>
              </a:spcBef>
            </a:pPr>
            <a:r>
              <a:rPr lang="en-GB" sz="2800" dirty="0">
                <a:solidFill>
                  <a:prstClr val="white"/>
                </a:solidFill>
                <a:latin typeface="Palatino Linotype" panose="02040502050505030304" pitchFamily="18" charset="0"/>
              </a:rPr>
              <a:t>Alleluia, Alleluia, Praise the Lord </a:t>
            </a:r>
          </a:p>
          <a:p>
            <a:pPr lvl="0">
              <a:spcBef>
                <a:spcPct val="20000"/>
              </a:spcBef>
            </a:pPr>
            <a:r>
              <a:rPr lang="en-GB" sz="2800" dirty="0">
                <a:solidFill>
                  <a:prstClr val="white"/>
                </a:solidFill>
                <a:latin typeface="Palatino Linotype" panose="02040502050505030304" pitchFamily="18" charset="0"/>
              </a:rPr>
              <a:t>As we listen to the Story</a:t>
            </a:r>
          </a:p>
          <a:p>
            <a:pPr lvl="0">
              <a:spcBef>
                <a:spcPct val="20000"/>
              </a:spcBef>
            </a:pPr>
            <a:r>
              <a:rPr lang="en-GB" sz="2800" dirty="0">
                <a:solidFill>
                  <a:prstClr val="white"/>
                </a:solidFill>
                <a:latin typeface="Palatino Linotype" panose="02040502050505030304" pitchFamily="18" charset="0"/>
              </a:rPr>
              <a:t>Let us praise him for his glory</a:t>
            </a:r>
          </a:p>
          <a:p>
            <a:pPr lvl="0">
              <a:spcBef>
                <a:spcPct val="20000"/>
              </a:spcBef>
            </a:pPr>
            <a:r>
              <a:rPr lang="en-GB" sz="2800" dirty="0">
                <a:solidFill>
                  <a:prstClr val="white"/>
                </a:solidFill>
                <a:latin typeface="Palatino Linotype" panose="02040502050505030304" pitchFamily="18" charset="0"/>
              </a:rPr>
              <a:t>Alleluia, Alleluia Praise the Lord</a:t>
            </a:r>
            <a:endParaRPr lang="en-GB" dirty="0">
              <a:solidFill>
                <a:prstClr val="black"/>
              </a:solidFill>
            </a:endParaRPr>
          </a:p>
        </p:txBody>
      </p:sp>
    </p:spTree>
    <p:extLst>
      <p:ext uri="{BB962C8B-B14F-4D97-AF65-F5344CB8AC3E}">
        <p14:creationId xmlns:p14="http://schemas.microsoft.com/office/powerpoint/2010/main" val="78935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2187"/>
            <a:ext cx="8229600" cy="1143000"/>
          </a:xfrm>
        </p:spPr>
        <p:txBody>
          <a:bodyPr/>
          <a:lstStyle/>
          <a:p>
            <a:r>
              <a:rPr lang="en-GB" dirty="0" smtClean="0">
                <a:solidFill>
                  <a:schemeClr val="bg1"/>
                </a:solidFill>
                <a:latin typeface="Comic Sans MS" panose="030F0702030302020204" pitchFamily="66" charset="0"/>
              </a:rPr>
              <a:t>Reflection</a:t>
            </a:r>
            <a:endParaRPr lang="en-GB" dirty="0">
              <a:solidFill>
                <a:schemeClr val="bg1"/>
              </a:solidFill>
              <a:latin typeface="Comic Sans MS" panose="030F0702030302020204" pitchFamily="66" charset="0"/>
            </a:endParaRPr>
          </a:p>
        </p:txBody>
      </p:sp>
      <p:sp>
        <p:nvSpPr>
          <p:cNvPr id="3" name="Content Placeholder 2"/>
          <p:cNvSpPr>
            <a:spLocks noGrp="1"/>
          </p:cNvSpPr>
          <p:nvPr>
            <p:ph idx="4294967295"/>
          </p:nvPr>
        </p:nvSpPr>
        <p:spPr>
          <a:xfrm>
            <a:off x="539552" y="1417638"/>
            <a:ext cx="8229600" cy="4525963"/>
          </a:xfrm>
        </p:spPr>
        <p:txBody>
          <a:bodyPr/>
          <a:lstStyle/>
          <a:p>
            <a:pPr marL="0" indent="0">
              <a:buNone/>
            </a:pPr>
            <a:r>
              <a:rPr lang="en-GB" dirty="0" smtClean="0"/>
              <a:t> </a:t>
            </a:r>
          </a:p>
        </p:txBody>
      </p:sp>
      <p:sp>
        <p:nvSpPr>
          <p:cNvPr id="10" name="Rectangle 9"/>
          <p:cNvSpPr/>
          <p:nvPr/>
        </p:nvSpPr>
        <p:spPr>
          <a:xfrm>
            <a:off x="539552" y="980728"/>
            <a:ext cx="8229600" cy="6555641"/>
          </a:xfrm>
          <a:prstGeom prst="rect">
            <a:avLst/>
          </a:prstGeom>
        </p:spPr>
        <p:txBody>
          <a:bodyPr wrap="square">
            <a:spAutoFit/>
          </a:bodyPr>
          <a:lstStyle/>
          <a:p>
            <a:r>
              <a:rPr lang="en-GB" sz="2800" dirty="0">
                <a:solidFill>
                  <a:schemeClr val="bg1"/>
                </a:solidFill>
                <a:latin typeface="Comic Sans MS" panose="030F0702030302020204" pitchFamily="66" charset="0"/>
              </a:rPr>
              <a:t>In today's reading Jesus shows the disciples how important children are. Can you remember what Jesus says</a:t>
            </a:r>
            <a:r>
              <a:rPr lang="en-GB" sz="2800" dirty="0" smtClean="0">
                <a:solidFill>
                  <a:schemeClr val="bg1"/>
                </a:solidFill>
                <a:latin typeface="Comic Sans MS" panose="030F0702030302020204" pitchFamily="66" charset="0"/>
              </a:rPr>
              <a:t>?</a:t>
            </a:r>
          </a:p>
          <a:p>
            <a:r>
              <a:rPr lang="en-GB" sz="2800" dirty="0" smtClean="0">
                <a:solidFill>
                  <a:schemeClr val="bg1"/>
                </a:solidFill>
                <a:latin typeface="Comic Sans MS" panose="030F0702030302020204" pitchFamily="66" charset="0"/>
              </a:rPr>
              <a:t>Jesus </a:t>
            </a:r>
            <a:r>
              <a:rPr lang="en-GB" sz="2800" dirty="0">
                <a:solidFill>
                  <a:schemeClr val="bg1"/>
                </a:solidFill>
                <a:latin typeface="Comic Sans MS" panose="030F0702030302020204" pitchFamily="66" charset="0"/>
              </a:rPr>
              <a:t>says that anyone who welcomes a child, welcomes him. What do you think that means? </a:t>
            </a:r>
            <a:endParaRPr lang="en-GB" sz="2800" dirty="0" smtClean="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Jesus is in all of us. No matter who we are, where we come from, whether we are rich or poor, old or young. Even the youngest person is special and important because they are loved by God. </a:t>
            </a:r>
            <a:endParaRPr lang="en-GB" sz="2800" dirty="0" smtClean="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What will you do this week to show that all people are important no matter who they are?</a:t>
            </a:r>
            <a:endParaRPr lang="en-GB" sz="2800" dirty="0" smtClean="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454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solidFill>
                  <a:schemeClr val="bg1"/>
                </a:solidFill>
                <a:latin typeface="Comic Sans MS" panose="030F0702030302020204" pitchFamily="66" charset="0"/>
              </a:rPr>
              <a:t>Intercessions</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323528" y="764704"/>
            <a:ext cx="8568952" cy="6093296"/>
          </a:xfrm>
        </p:spPr>
        <p:txBody>
          <a:bodyPr>
            <a:noAutofit/>
          </a:bodyPr>
          <a:lstStyle/>
          <a:p>
            <a:pPr marL="0" indent="0">
              <a:buNone/>
            </a:pPr>
            <a:r>
              <a:rPr lang="en-GB" sz="2400" dirty="0">
                <a:solidFill>
                  <a:schemeClr val="bg1"/>
                </a:solidFill>
                <a:latin typeface="Comic Sans MS" panose="030F0702030302020204" pitchFamily="66" charset="0"/>
              </a:rPr>
              <a:t>We know that God loves us all, just because we are who we are, and so we have the confidence to pray together:  </a:t>
            </a:r>
          </a:p>
          <a:p>
            <a:pPr marL="0" indent="0">
              <a:buNone/>
            </a:pPr>
            <a:r>
              <a:rPr lang="en-GB" sz="2400" dirty="0" smtClean="0">
                <a:solidFill>
                  <a:schemeClr val="bg1"/>
                </a:solidFill>
                <a:latin typeface="Comic Sans MS" panose="030F0702030302020204" pitchFamily="66" charset="0"/>
              </a:rPr>
              <a:t>We </a:t>
            </a:r>
            <a:r>
              <a:rPr lang="en-GB" sz="2400" dirty="0">
                <a:solidFill>
                  <a:schemeClr val="bg1"/>
                </a:solidFill>
                <a:latin typeface="Comic Sans MS" panose="030F0702030302020204" pitchFamily="66" charset="0"/>
              </a:rPr>
              <a:t>pray for world leaders: that they may see the importance of all their people, especially children, and make decisions based on what is best for everyone. Lord, in your mercy</a:t>
            </a:r>
            <a:r>
              <a:rPr lang="en-GB" sz="2400" dirty="0" smtClean="0">
                <a:solidFill>
                  <a:schemeClr val="bg1"/>
                </a:solidFill>
                <a:latin typeface="Comic Sans MS" panose="030F0702030302020204" pitchFamily="66" charset="0"/>
              </a:rPr>
              <a:t>…</a:t>
            </a:r>
          </a:p>
          <a:p>
            <a:pPr marL="0" indent="0">
              <a:buNone/>
            </a:pPr>
            <a:endParaRPr lang="en-GB" sz="2400" dirty="0">
              <a:solidFill>
                <a:schemeClr val="bg1"/>
              </a:solidFill>
              <a:latin typeface="Comic Sans MS" panose="030F0702030302020204" pitchFamily="66" charset="0"/>
            </a:endParaRPr>
          </a:p>
          <a:p>
            <a:pPr marL="0" indent="0">
              <a:buNone/>
            </a:pPr>
            <a:r>
              <a:rPr lang="en-GB" sz="2400" dirty="0" smtClean="0">
                <a:solidFill>
                  <a:schemeClr val="bg1"/>
                </a:solidFill>
                <a:latin typeface="Comic Sans MS" panose="030F0702030302020204" pitchFamily="66" charset="0"/>
              </a:rPr>
              <a:t>We </a:t>
            </a:r>
            <a:r>
              <a:rPr lang="en-GB" sz="2400" dirty="0">
                <a:solidFill>
                  <a:schemeClr val="bg1"/>
                </a:solidFill>
                <a:latin typeface="Comic Sans MS" panose="030F0702030302020204" pitchFamily="66" charset="0"/>
              </a:rPr>
              <a:t>pray for all children throughout the world: that they may be valued and loved, and have the chance to build a brighter future. Lord, in your mercy</a:t>
            </a:r>
            <a:r>
              <a:rPr lang="en-GB" sz="2400" dirty="0" smtClean="0">
                <a:solidFill>
                  <a:schemeClr val="bg1"/>
                </a:solidFill>
                <a:latin typeface="Comic Sans MS" panose="030F0702030302020204" pitchFamily="66" charset="0"/>
              </a:rPr>
              <a:t>…</a:t>
            </a:r>
          </a:p>
          <a:p>
            <a:pPr marL="0" indent="0">
              <a:buNone/>
            </a:pPr>
            <a:endParaRPr lang="en-GB" sz="2400" dirty="0" smtClean="0">
              <a:solidFill>
                <a:schemeClr val="bg1"/>
              </a:solidFill>
              <a:latin typeface="Comic Sans MS" panose="030F0702030302020204" pitchFamily="66" charset="0"/>
            </a:endParaRPr>
          </a:p>
          <a:p>
            <a:pPr marL="0" indent="0">
              <a:buNone/>
            </a:pPr>
            <a:r>
              <a:rPr lang="en-GB" sz="2400" dirty="0" smtClean="0">
                <a:solidFill>
                  <a:schemeClr val="bg1"/>
                </a:solidFill>
                <a:latin typeface="Comic Sans MS" panose="030F0702030302020204" pitchFamily="66" charset="0"/>
              </a:rPr>
              <a:t>We </a:t>
            </a:r>
            <a:r>
              <a:rPr lang="en-GB" sz="2400" dirty="0">
                <a:solidFill>
                  <a:schemeClr val="bg1"/>
                </a:solidFill>
                <a:latin typeface="Comic Sans MS" panose="030F0702030302020204" pitchFamily="66" charset="0"/>
              </a:rPr>
              <a:t>pray for our parish, families and friends: that we may welcome all people, no matter who they are, and do all that we can to help others to move forwards with hope. Lord, in your mercy…</a:t>
            </a:r>
          </a:p>
        </p:txBody>
      </p:sp>
    </p:spTree>
    <p:extLst>
      <p:ext uri="{BB962C8B-B14F-4D97-AF65-F5344CB8AC3E}">
        <p14:creationId xmlns:p14="http://schemas.microsoft.com/office/powerpoint/2010/main" val="335182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487</Words>
  <Application>Microsoft Office PowerPoint</Application>
  <PresentationFormat>On-screen Show (4:3)</PresentationFormat>
  <Paragraphs>39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Palatino Linotype</vt:lpstr>
      <vt:lpstr>Office Theme</vt:lpstr>
      <vt:lpstr>PowerPoint Presentation</vt:lpstr>
      <vt:lpstr>Twenty-fifth Sunday of Ordinary Time </vt:lpstr>
      <vt:lpstr>Hymn</vt:lpstr>
      <vt:lpstr>Opening Prayer</vt:lpstr>
      <vt:lpstr>Gospel Acclamation</vt:lpstr>
      <vt:lpstr>A reading from the Gospel according to Mark 9: 30-37</vt:lpstr>
      <vt:lpstr>Gospel Acclamation</vt:lpstr>
      <vt:lpstr>Reflection</vt:lpstr>
      <vt:lpstr>Intercessions</vt:lpstr>
      <vt:lpstr>Closing Prayer</vt:lpstr>
      <vt:lpstr>Commissioning </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dwaiters</dc:creator>
  <cp:lastModifiedBy>Helen Bridges</cp:lastModifiedBy>
  <cp:revision>41</cp:revision>
  <dcterms:created xsi:type="dcterms:W3CDTF">2015-03-08T15:05:32Z</dcterms:created>
  <dcterms:modified xsi:type="dcterms:W3CDTF">2021-09-28T12:07:14Z</dcterms:modified>
</cp:coreProperties>
</file>